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3" r:id="rId3"/>
    <p:sldId id="266" r:id="rId4"/>
    <p:sldId id="259" r:id="rId5"/>
    <p:sldId id="256" r:id="rId6"/>
    <p:sldId id="260" r:id="rId7"/>
    <p:sldId id="262" r:id="rId8"/>
    <p:sldId id="267" r:id="rId9"/>
    <p:sldId id="257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1071DF-62A3-5647-AE3D-6FBF8FAFD622}" v="1049" dt="2023-11-01T14:53:03.462"/>
    <p1510:client id="{B567DC21-1338-4D11-A9A1-DF2A35D2610A}" v="470" dt="2023-11-01T14:35:51.0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e Rowe" userId="S::dave.rowe@os.uk::0ebb69a7-1779-42b8-a81f-3c78933709e6" providerId="AD" clId="Web-{B567DC21-1338-4D11-A9A1-DF2A35D2610A}"/>
    <pc:docChg chg="addSld delSld modSld sldOrd">
      <pc:chgData name="Dave Rowe" userId="S::dave.rowe@os.uk::0ebb69a7-1779-42b8-a81f-3c78933709e6" providerId="AD" clId="Web-{B567DC21-1338-4D11-A9A1-DF2A35D2610A}" dt="2023-11-01T14:35:49.875" v="472" actId="20577"/>
      <pc:docMkLst>
        <pc:docMk/>
      </pc:docMkLst>
      <pc:sldChg chg="addSp delSp modSp new mod setBg">
        <pc:chgData name="Dave Rowe" userId="S::dave.rowe@os.uk::0ebb69a7-1779-42b8-a81f-3c78933709e6" providerId="AD" clId="Web-{B567DC21-1338-4D11-A9A1-DF2A35D2610A}" dt="2023-11-01T14:35:49.875" v="472" actId="20577"/>
        <pc:sldMkLst>
          <pc:docMk/>
          <pc:sldMk cId="1290013704" sldId="257"/>
        </pc:sldMkLst>
        <pc:spChg chg="mod">
          <ac:chgData name="Dave Rowe" userId="S::dave.rowe@os.uk::0ebb69a7-1779-42b8-a81f-3c78933709e6" providerId="AD" clId="Web-{B567DC21-1338-4D11-A9A1-DF2A35D2610A}" dt="2023-11-01T14:27:16.382" v="283"/>
          <ac:spMkLst>
            <pc:docMk/>
            <pc:sldMk cId="1290013704" sldId="257"/>
            <ac:spMk id="2" creationId="{D4E072E1-9B91-DB28-6F4F-3894FAB0AE4C}"/>
          </ac:spMkLst>
        </pc:spChg>
        <pc:spChg chg="mod ord">
          <ac:chgData name="Dave Rowe" userId="S::dave.rowe@os.uk::0ebb69a7-1779-42b8-a81f-3c78933709e6" providerId="AD" clId="Web-{B567DC21-1338-4D11-A9A1-DF2A35D2610A}" dt="2023-11-01T14:35:49.875" v="472" actId="20577"/>
          <ac:spMkLst>
            <pc:docMk/>
            <pc:sldMk cId="1290013704" sldId="257"/>
            <ac:spMk id="3" creationId="{E221C7DB-0B74-C439-965C-8AE932DBD914}"/>
          </ac:spMkLst>
        </pc:spChg>
        <pc:spChg chg="add del">
          <ac:chgData name="Dave Rowe" userId="S::dave.rowe@os.uk::0ebb69a7-1779-42b8-a81f-3c78933709e6" providerId="AD" clId="Web-{B567DC21-1338-4D11-A9A1-DF2A35D2610A}" dt="2023-11-01T14:26:40.160" v="269"/>
          <ac:spMkLst>
            <pc:docMk/>
            <pc:sldMk cId="1290013704" sldId="257"/>
            <ac:spMk id="9" creationId="{F13C74B1-5B17-4795-BED0-7140497B445A}"/>
          </ac:spMkLst>
        </pc:spChg>
        <pc:spChg chg="add del">
          <ac:chgData name="Dave Rowe" userId="S::dave.rowe@os.uk::0ebb69a7-1779-42b8-a81f-3c78933709e6" providerId="AD" clId="Web-{B567DC21-1338-4D11-A9A1-DF2A35D2610A}" dt="2023-11-01T14:26:40.160" v="269"/>
          <ac:spMkLst>
            <pc:docMk/>
            <pc:sldMk cId="1290013704" sldId="257"/>
            <ac:spMk id="11" creationId="{D4974D33-8DC5-464E-8C6D-BE58F0669C17}"/>
          </ac:spMkLst>
        </pc:spChg>
        <pc:spChg chg="add del">
          <ac:chgData name="Dave Rowe" userId="S::dave.rowe@os.uk::0ebb69a7-1779-42b8-a81f-3c78933709e6" providerId="AD" clId="Web-{B567DC21-1338-4D11-A9A1-DF2A35D2610A}" dt="2023-11-01T14:26:43.817" v="273"/>
          <ac:spMkLst>
            <pc:docMk/>
            <pc:sldMk cId="1290013704" sldId="257"/>
            <ac:spMk id="16" creationId="{F13C74B1-5B17-4795-BED0-7140497B445A}"/>
          </ac:spMkLst>
        </pc:spChg>
        <pc:spChg chg="add del">
          <ac:chgData name="Dave Rowe" userId="S::dave.rowe@os.uk::0ebb69a7-1779-42b8-a81f-3c78933709e6" providerId="AD" clId="Web-{B567DC21-1338-4D11-A9A1-DF2A35D2610A}" dt="2023-11-01T14:26:43.817" v="273"/>
          <ac:spMkLst>
            <pc:docMk/>
            <pc:sldMk cId="1290013704" sldId="257"/>
            <ac:spMk id="17" creationId="{D4974D33-8DC5-464E-8C6D-BE58F0669C17}"/>
          </ac:spMkLst>
        </pc:spChg>
        <pc:spChg chg="add del">
          <ac:chgData name="Dave Rowe" userId="S::dave.rowe@os.uk::0ebb69a7-1779-42b8-a81f-3c78933709e6" providerId="AD" clId="Web-{B567DC21-1338-4D11-A9A1-DF2A35D2610A}" dt="2023-11-01T14:27:16.382" v="283"/>
          <ac:spMkLst>
            <pc:docMk/>
            <pc:sldMk cId="1290013704" sldId="257"/>
            <ac:spMk id="22" creationId="{9F7D5CDA-D291-4307-BF55-1381FED29634}"/>
          </ac:spMkLst>
        </pc:spChg>
        <pc:grpChg chg="add del">
          <ac:chgData name="Dave Rowe" userId="S::dave.rowe@os.uk::0ebb69a7-1779-42b8-a81f-3c78933709e6" providerId="AD" clId="Web-{B567DC21-1338-4D11-A9A1-DF2A35D2610A}" dt="2023-11-01T14:26:42.379" v="271"/>
          <ac:grpSpMkLst>
            <pc:docMk/>
            <pc:sldMk cId="1290013704" sldId="257"/>
            <ac:grpSpMk id="13" creationId="{434FA563-76F6-CDCF-AEA0-A7B78E44647B}"/>
          </ac:grpSpMkLst>
        </pc:grpChg>
        <pc:grpChg chg="add del">
          <ac:chgData name="Dave Rowe" userId="S::dave.rowe@os.uk::0ebb69a7-1779-42b8-a81f-3c78933709e6" providerId="AD" clId="Web-{B567DC21-1338-4D11-A9A1-DF2A35D2610A}" dt="2023-11-01T14:26:46.098" v="275"/>
          <ac:grpSpMkLst>
            <pc:docMk/>
            <pc:sldMk cId="1290013704" sldId="257"/>
            <ac:grpSpMk id="19" creationId="{6258F736-B256-8039-9DC6-F4E49A5C5AD5}"/>
          </ac:grpSpMkLst>
        </pc:grpChg>
        <pc:picChg chg="add mod">
          <ac:chgData name="Dave Rowe" userId="S::dave.rowe@os.uk::0ebb69a7-1779-42b8-a81f-3c78933709e6" providerId="AD" clId="Web-{B567DC21-1338-4D11-A9A1-DF2A35D2610A}" dt="2023-11-01T14:27:16.382" v="283"/>
          <ac:picMkLst>
            <pc:docMk/>
            <pc:sldMk cId="1290013704" sldId="257"/>
            <ac:picMk id="4" creationId="{59FADB16-7223-0442-F426-4EE68D9AE876}"/>
          </ac:picMkLst>
        </pc:picChg>
      </pc:sldChg>
      <pc:sldChg chg="delSp new del">
        <pc:chgData name="Dave Rowe" userId="S::dave.rowe@os.uk::0ebb69a7-1779-42b8-a81f-3c78933709e6" providerId="AD" clId="Web-{B567DC21-1338-4D11-A9A1-DF2A35D2610A}" dt="2023-11-01T14:27:50.869" v="286"/>
        <pc:sldMkLst>
          <pc:docMk/>
          <pc:sldMk cId="2848397112" sldId="261"/>
        </pc:sldMkLst>
        <pc:spChg chg="del">
          <ac:chgData name="Dave Rowe" userId="S::dave.rowe@os.uk::0ebb69a7-1779-42b8-a81f-3c78933709e6" providerId="AD" clId="Web-{B567DC21-1338-4D11-A9A1-DF2A35D2610A}" dt="2023-11-01T14:19:34.471" v="50"/>
          <ac:spMkLst>
            <pc:docMk/>
            <pc:sldMk cId="2848397112" sldId="261"/>
            <ac:spMk id="2" creationId="{1687F551-A8A2-98EC-C348-0D9359264C2E}"/>
          </ac:spMkLst>
        </pc:spChg>
        <pc:spChg chg="del">
          <ac:chgData name="Dave Rowe" userId="S::dave.rowe@os.uk::0ebb69a7-1779-42b8-a81f-3c78933709e6" providerId="AD" clId="Web-{B567DC21-1338-4D11-A9A1-DF2A35D2610A}" dt="2023-11-01T14:19:36.440" v="51"/>
          <ac:spMkLst>
            <pc:docMk/>
            <pc:sldMk cId="2848397112" sldId="261"/>
            <ac:spMk id="3" creationId="{35D53D2F-E69B-583E-27E5-1FA930B9D58E}"/>
          </ac:spMkLst>
        </pc:spChg>
      </pc:sldChg>
      <pc:sldChg chg="addSp delSp modSp new ord addAnim">
        <pc:chgData name="Dave Rowe" userId="S::dave.rowe@os.uk::0ebb69a7-1779-42b8-a81f-3c78933709e6" providerId="AD" clId="Web-{B567DC21-1338-4D11-A9A1-DF2A35D2610A}" dt="2023-11-01T14:29:35.659" v="292" actId="14100"/>
        <pc:sldMkLst>
          <pc:docMk/>
          <pc:sldMk cId="3779661360" sldId="264"/>
        </pc:sldMkLst>
        <pc:spChg chg="del">
          <ac:chgData name="Dave Rowe" userId="S::dave.rowe@os.uk::0ebb69a7-1779-42b8-a81f-3c78933709e6" providerId="AD" clId="Web-{B567DC21-1338-4D11-A9A1-DF2A35D2610A}" dt="2023-11-01T14:27:53.963" v="287"/>
          <ac:spMkLst>
            <pc:docMk/>
            <pc:sldMk cId="3779661360" sldId="264"/>
            <ac:spMk id="2" creationId="{84887AA3-0408-4A73-4641-10788D1D8B36}"/>
          </ac:spMkLst>
        </pc:spChg>
        <pc:spChg chg="del mod">
          <ac:chgData name="Dave Rowe" userId="S::dave.rowe@os.uk::0ebb69a7-1779-42b8-a81f-3c78933709e6" providerId="AD" clId="Web-{B567DC21-1338-4D11-A9A1-DF2A35D2610A}" dt="2023-11-01T14:28:02.370" v="289"/>
          <ac:spMkLst>
            <pc:docMk/>
            <pc:sldMk cId="3779661360" sldId="264"/>
            <ac:spMk id="3" creationId="{E0A9561B-E0B0-2D3F-FC60-95A8D1FB74D1}"/>
          </ac:spMkLst>
        </pc:spChg>
        <pc:picChg chg="add mod">
          <ac:chgData name="Dave Rowe" userId="S::dave.rowe@os.uk::0ebb69a7-1779-42b8-a81f-3c78933709e6" providerId="AD" clId="Web-{B567DC21-1338-4D11-A9A1-DF2A35D2610A}" dt="2023-11-01T14:29:35.659" v="292" actId="14100"/>
          <ac:picMkLst>
            <pc:docMk/>
            <pc:sldMk cId="3779661360" sldId="264"/>
            <ac:picMk id="4" creationId="{B95974F9-A5BA-C45F-B8D3-7D7761487886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E210C-1EE2-D76E-096F-5083214DE8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105981-7A83-622C-ECFF-399F0F937D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4AB3B-BFEF-69C0-C8A2-641AB120C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2A07E-4B17-88D5-5387-E701FE13B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94D8E-24BB-18BE-B667-B4DDBA0D1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5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34E87-C78D-C0A8-1E65-ABC89D9BB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639DC7-9EE1-2004-AB96-C90580C88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DEB7A-6411-F704-F158-9D22C5CA5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D85DEE-B98A-BDD5-364C-1C75842D5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70C8D-A8A4-ABFD-2525-7720C3F8C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071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B44625-ACCC-EAB6-6B54-4651E02314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DDC765-7321-DB21-B26D-BD1B260DA8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05AB1-FE2D-E5B8-AF98-118924C51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D4037-E08A-94D1-F084-CFFD19451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256FF-DEBB-4836-3117-727EA23B9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45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8A1D6-CD06-BEC1-C4CD-4D7DAEE0F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39F65-A2C1-EB01-A625-CB808A163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FC156-A0C3-0243-E2A3-F1F7D7934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9C025-709B-6DBC-100B-B5E33438F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C24C6-4755-4AFC-AECB-805255AE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65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9D57-53E6-59EC-AC2F-0ED23A088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38ED45-F60F-2B9F-AED4-FA26888F1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C0C8D-CDD1-D9E1-380F-89C7FCB5F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2EE09-5577-94D1-4508-BD695D4F9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B5F9C-9233-058E-3943-E55505B42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00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0CE8C-FC8C-F35C-7F3E-9407799F6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E31B3-F246-1D4D-59E3-E8CD0FBAB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759E6-BBA8-AE3E-45E3-39A3DD45FC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311D14-658C-9DDC-2FCC-AEA942CA7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BE3903-944C-4EA1-D1D8-284AA5F3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63E16D-DBB1-B723-7F30-999728A06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9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5EF7B-F72A-F092-6E3A-9211105F1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9AFD71-FB7D-058C-58F6-6F1FE7C2D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FB9CE-B1EF-4A15-C474-539468F982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E3B7B7-BE73-7F60-8CD1-E34A3D32D5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A8D145-D6FA-2658-725D-B691910D56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DA19E1-EFEC-C691-62D3-73788B190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4F93EC-C020-260A-3081-892EF9B0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1EDB71-ECA2-4B1D-E2C8-2E3C295B3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249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540E9-AEED-FA6F-A678-E16D99BD4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98076D-3060-8642-48CC-0734D108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FB27BE-63A7-0628-17AA-679CBDB68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C0BA10-7DC5-147D-8342-2FA8B33B4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576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706AFC-4A81-B33E-976B-90D59475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6D18DF-41E1-B2A5-789B-9450ACB09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D3943-9A39-8C52-6E08-0401C38DC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48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143B0-7E41-F178-2201-AAF2148DD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FA12D-7786-DE1A-6DA8-67656CF61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6FC2E9-9203-F9BF-ECB8-DBEF9CD64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25BB8-A861-6A95-F477-964978D13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B5CD3D-3D74-F6A7-FE4C-FA65D47BF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700308-A02F-8302-CE8D-2A28E8069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00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F5669-E355-80D9-8618-3E161C1F6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122FC-6A45-7BB9-B9CF-7440F9FEC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7445A8-479C-6217-FAB0-F60EA8998A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C488ED-2826-5343-7A25-3709FDE81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0432C-CE29-85E7-AE29-3B205BBBF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ABC7D-3324-1165-97EB-BEA77DD47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76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9E6906-895E-D941-FEC2-8501CF2D1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5AFD2-BF6E-4740-0061-817F78174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FA3E6-396E-D2EF-C9AB-077E7AFBE2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A550B-440A-5B44-9A1E-C19D4962581D}" type="datetimeFigureOut">
              <a:rPr lang="en-US" smtClean="0"/>
              <a:t>11/1/23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8E014-D968-B0A5-8E88-73436347E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480E1-479E-3913-0E90-4D9323FF2C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66FA9-9C12-0948-B7B4-C25DBFCEB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9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bdocs.io/richard.hargreaves/MUDDI-Logical-Schem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06FB1-2BF4-6B2D-0A0D-612BA5A53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Muddi</a:t>
            </a:r>
            <a:r>
              <a:rPr lang="en-US" dirty="0"/>
              <a:t> Backend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D405D-B8B8-EED8-5041-4100649310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an example </a:t>
            </a:r>
            <a:r>
              <a:rPr lang="en-US" dirty="0" err="1"/>
              <a:t>postgres</a:t>
            </a:r>
            <a:r>
              <a:rPr lang="en-US" dirty="0"/>
              <a:t> schema to demonstrate the minimum requirements for </a:t>
            </a:r>
            <a:r>
              <a:rPr lang="en-US" dirty="0" err="1"/>
              <a:t>muddi</a:t>
            </a:r>
            <a:r>
              <a:rPr lang="en-US" dirty="0"/>
              <a:t> compliance</a:t>
            </a:r>
          </a:p>
          <a:p>
            <a:r>
              <a:rPr lang="en-US" dirty="0"/>
              <a:t>Transform sample data into a </a:t>
            </a:r>
            <a:r>
              <a:rPr lang="en-US" dirty="0" err="1"/>
              <a:t>muddi</a:t>
            </a:r>
            <a:r>
              <a:rPr lang="en-US" dirty="0"/>
              <a:t> compliant format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346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DDemoTrimmed">
            <a:hlinkClick r:id="" action="ppaction://media"/>
            <a:extLst>
              <a:ext uri="{FF2B5EF4-FFF2-40B4-BE49-F238E27FC236}">
                <a16:creationId xmlns:a16="http://schemas.microsoft.com/office/drawing/2014/main" id="{B95974F9-A5BA-C45F-B8D3-7D77614878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9050" y="168216"/>
            <a:ext cx="11747259" cy="660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661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7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25DCE-21D6-AF09-5E59-465B5FCAE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04BD6-1F00-2749-F0FC-490C2C519E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5" b="2508"/>
          <a:stretch/>
        </p:blipFill>
        <p:spPr>
          <a:xfrm>
            <a:off x="253678" y="518984"/>
            <a:ext cx="11684643" cy="565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256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25DCE-21D6-AF09-5E59-465B5FCAE2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A04BD6-1F00-2749-F0FC-490C2C519E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55" b="2508"/>
          <a:stretch/>
        </p:blipFill>
        <p:spPr>
          <a:xfrm>
            <a:off x="253678" y="502572"/>
            <a:ext cx="11684643" cy="565797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722C12E-388D-8574-A96A-CCC4BE567996}"/>
              </a:ext>
            </a:extLst>
          </p:cNvPr>
          <p:cNvSpPr/>
          <p:nvPr/>
        </p:nvSpPr>
        <p:spPr>
          <a:xfrm>
            <a:off x="253678" y="518984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3000019-BFC4-8728-4BF5-1680F73FD790}"/>
              </a:ext>
            </a:extLst>
          </p:cNvPr>
          <p:cNvSpPr/>
          <p:nvPr/>
        </p:nvSpPr>
        <p:spPr>
          <a:xfrm>
            <a:off x="253678" y="1309815"/>
            <a:ext cx="1587479" cy="7737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9A60A4-1C27-32F1-5B7B-5BC779EFB319}"/>
              </a:ext>
            </a:extLst>
          </p:cNvPr>
          <p:cNvSpPr/>
          <p:nvPr/>
        </p:nvSpPr>
        <p:spPr>
          <a:xfrm>
            <a:off x="253678" y="2083530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0EEA73-9CB9-275B-60F7-26D3A7AADDB3}"/>
              </a:ext>
            </a:extLst>
          </p:cNvPr>
          <p:cNvSpPr/>
          <p:nvPr/>
        </p:nvSpPr>
        <p:spPr>
          <a:xfrm>
            <a:off x="2275708" y="3075948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329262-294B-000A-22AB-29956191DFB7}"/>
              </a:ext>
            </a:extLst>
          </p:cNvPr>
          <p:cNvSpPr/>
          <p:nvPr/>
        </p:nvSpPr>
        <p:spPr>
          <a:xfrm>
            <a:off x="926761" y="3080067"/>
            <a:ext cx="1260386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AEFD56A-6D23-DAD8-7C4D-40608652875C}"/>
              </a:ext>
            </a:extLst>
          </p:cNvPr>
          <p:cNvSpPr/>
          <p:nvPr/>
        </p:nvSpPr>
        <p:spPr>
          <a:xfrm>
            <a:off x="8174720" y="2745814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4184FE-179B-9F23-D811-AB41EDD6F0E3}"/>
              </a:ext>
            </a:extLst>
          </p:cNvPr>
          <p:cNvSpPr/>
          <p:nvPr/>
        </p:nvSpPr>
        <p:spPr>
          <a:xfrm>
            <a:off x="10209105" y="1471868"/>
            <a:ext cx="1587479" cy="6287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94C863-2634-7578-225C-DDECA1AC929B}"/>
              </a:ext>
            </a:extLst>
          </p:cNvPr>
          <p:cNvSpPr/>
          <p:nvPr/>
        </p:nvSpPr>
        <p:spPr>
          <a:xfrm>
            <a:off x="10209105" y="681037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FD5E2F-DB36-B7AF-83E6-91955692AA29}"/>
              </a:ext>
            </a:extLst>
          </p:cNvPr>
          <p:cNvSpPr/>
          <p:nvPr/>
        </p:nvSpPr>
        <p:spPr>
          <a:xfrm>
            <a:off x="10209105" y="2117035"/>
            <a:ext cx="1587479" cy="6287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E4DECB5-E758-879F-ED33-ACA3BD22054B}"/>
              </a:ext>
            </a:extLst>
          </p:cNvPr>
          <p:cNvSpPr/>
          <p:nvPr/>
        </p:nvSpPr>
        <p:spPr>
          <a:xfrm>
            <a:off x="10204983" y="2762202"/>
            <a:ext cx="1587479" cy="6287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E37A6DF-E72D-82A8-6650-30BA5CD7164C}"/>
              </a:ext>
            </a:extLst>
          </p:cNvPr>
          <p:cNvSpPr/>
          <p:nvPr/>
        </p:nvSpPr>
        <p:spPr>
          <a:xfrm>
            <a:off x="4017281" y="3075948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A4BF75D-9EA1-7ADB-853A-8FC64FF137E6}"/>
              </a:ext>
            </a:extLst>
          </p:cNvPr>
          <p:cNvSpPr/>
          <p:nvPr/>
        </p:nvSpPr>
        <p:spPr>
          <a:xfrm>
            <a:off x="3724837" y="4102444"/>
            <a:ext cx="2206406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8CEEF8-C5E5-CA07-A29F-1EB1A658D726}"/>
              </a:ext>
            </a:extLst>
          </p:cNvPr>
          <p:cNvSpPr/>
          <p:nvPr/>
        </p:nvSpPr>
        <p:spPr>
          <a:xfrm>
            <a:off x="5949054" y="5228497"/>
            <a:ext cx="1440288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85775B-E1E2-E3C3-9B09-90F51BAA1EEF}"/>
              </a:ext>
            </a:extLst>
          </p:cNvPr>
          <p:cNvSpPr/>
          <p:nvPr/>
        </p:nvSpPr>
        <p:spPr>
          <a:xfrm>
            <a:off x="4169680" y="5247032"/>
            <a:ext cx="1587479" cy="7908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7694E17-8E9D-0A2D-0FD5-05DDEEE41316}"/>
              </a:ext>
            </a:extLst>
          </p:cNvPr>
          <p:cNvSpPr/>
          <p:nvPr/>
        </p:nvSpPr>
        <p:spPr>
          <a:xfrm>
            <a:off x="10350842" y="3934117"/>
            <a:ext cx="1441620" cy="6287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61437AC-BFB3-CEBE-65E6-9D63D507C668}"/>
              </a:ext>
            </a:extLst>
          </p:cNvPr>
          <p:cNvSpPr/>
          <p:nvPr/>
        </p:nvSpPr>
        <p:spPr>
          <a:xfrm>
            <a:off x="8949868" y="5273021"/>
            <a:ext cx="1440288" cy="7463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6D36387-D8F8-6E7E-7949-252C405BA4E3}"/>
              </a:ext>
            </a:extLst>
          </p:cNvPr>
          <p:cNvSpPr/>
          <p:nvPr/>
        </p:nvSpPr>
        <p:spPr>
          <a:xfrm>
            <a:off x="10390156" y="5309773"/>
            <a:ext cx="1440289" cy="7069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F91407-3A4A-BC03-2929-78D156AB879E}"/>
              </a:ext>
            </a:extLst>
          </p:cNvPr>
          <p:cNvSpPr/>
          <p:nvPr/>
        </p:nvSpPr>
        <p:spPr>
          <a:xfrm>
            <a:off x="10350842" y="4641629"/>
            <a:ext cx="1441620" cy="5894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CC4DA1-2C56-29C1-F7FF-AF5FF0EC0FE3}"/>
              </a:ext>
            </a:extLst>
          </p:cNvPr>
          <p:cNvSpPr/>
          <p:nvPr/>
        </p:nvSpPr>
        <p:spPr>
          <a:xfrm>
            <a:off x="7509576" y="5244580"/>
            <a:ext cx="1440288" cy="7463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545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81F15069-0FC8-2E0B-5D4B-A65F10B40EC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4F51940-F116-5D24-C205-121C721ABA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 descr="A computer screen shot of a computer&#10;&#10;Description automatically generated">
            <a:extLst>
              <a:ext uri="{FF2B5EF4-FFF2-40B4-BE49-F238E27FC236}">
                <a16:creationId xmlns:a16="http://schemas.microsoft.com/office/drawing/2014/main" id="{6EF901FE-AF75-ECE0-910A-4F5BD5296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8892"/>
            <a:ext cx="12233121" cy="66626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2EF39F1-2BD5-7763-4C76-DBCC80600449}"/>
              </a:ext>
            </a:extLst>
          </p:cNvPr>
          <p:cNvSpPr txBox="1"/>
          <p:nvPr/>
        </p:nvSpPr>
        <p:spPr>
          <a:xfrm>
            <a:off x="185351" y="6376086"/>
            <a:ext cx="2669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0" i="0" u="sng" dirty="0">
                <a:effectLst/>
                <a:latin typeface="Slack-Lato"/>
                <a:hlinkClick r:id="rId3"/>
              </a:rPr>
              <a:t>https://dbdocs.io/richard.hargreaves/MUDDI-Logical-Schema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30269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9A991B8A-2EC7-F1B1-1D9F-23DE4AC35F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90648" y="23648"/>
            <a:ext cx="3557752" cy="355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drawing of a human body&#10;&#10;Description automatically generated">
            <a:extLst>
              <a:ext uri="{FF2B5EF4-FFF2-40B4-BE49-F238E27FC236}">
                <a16:creationId xmlns:a16="http://schemas.microsoft.com/office/drawing/2014/main" id="{10DBACEE-5F66-BF82-745B-89D804D697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3" t="4395" r="4927" b="6520"/>
          <a:stretch/>
        </p:blipFill>
        <p:spPr>
          <a:xfrm rot="16200000">
            <a:off x="3311611" y="-976186"/>
            <a:ext cx="5634682" cy="835317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1EC104E-1B85-5448-48A3-90E2FA4D1370}"/>
              </a:ext>
            </a:extLst>
          </p:cNvPr>
          <p:cNvSpPr/>
          <p:nvPr/>
        </p:nvSpPr>
        <p:spPr>
          <a:xfrm>
            <a:off x="1762896" y="135924"/>
            <a:ext cx="8971006" cy="5881817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9B31B-FD7B-73E6-F653-8F00DDC72919}"/>
              </a:ext>
            </a:extLst>
          </p:cNvPr>
          <p:cNvSpPr txBox="1"/>
          <p:nvPr/>
        </p:nvSpPr>
        <p:spPr>
          <a:xfrm>
            <a:off x="10733902" y="383058"/>
            <a:ext cx="109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</a:t>
            </a:r>
          </a:p>
        </p:txBody>
      </p:sp>
    </p:spTree>
    <p:extLst>
      <p:ext uri="{BB962C8B-B14F-4D97-AF65-F5344CB8AC3E}">
        <p14:creationId xmlns:p14="http://schemas.microsoft.com/office/powerpoint/2010/main" val="1475612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9A991B8A-2EC7-F1B1-1D9F-23DE4AC35F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90648" y="23648"/>
            <a:ext cx="3557752" cy="355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drawing of a human body&#10;&#10;Description automatically generated">
            <a:extLst>
              <a:ext uri="{FF2B5EF4-FFF2-40B4-BE49-F238E27FC236}">
                <a16:creationId xmlns:a16="http://schemas.microsoft.com/office/drawing/2014/main" id="{10DBACEE-5F66-BF82-745B-89D804D697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3" t="4395" r="4927" b="6520"/>
          <a:stretch/>
        </p:blipFill>
        <p:spPr>
          <a:xfrm rot="16200000">
            <a:off x="3311611" y="-976186"/>
            <a:ext cx="5634682" cy="835317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1EC104E-1B85-5448-48A3-90E2FA4D1370}"/>
              </a:ext>
            </a:extLst>
          </p:cNvPr>
          <p:cNvSpPr/>
          <p:nvPr/>
        </p:nvSpPr>
        <p:spPr>
          <a:xfrm>
            <a:off x="1762896" y="135924"/>
            <a:ext cx="8971006" cy="5881817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9B31B-FD7B-73E6-F653-8F00DDC72919}"/>
              </a:ext>
            </a:extLst>
          </p:cNvPr>
          <p:cNvSpPr txBox="1"/>
          <p:nvPr/>
        </p:nvSpPr>
        <p:spPr>
          <a:xfrm>
            <a:off x="10733902" y="383058"/>
            <a:ext cx="109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E26AF97-0220-84C2-8851-B22579CB3350}"/>
              </a:ext>
            </a:extLst>
          </p:cNvPr>
          <p:cNvSpPr/>
          <p:nvPr/>
        </p:nvSpPr>
        <p:spPr>
          <a:xfrm>
            <a:off x="6553200" y="383058"/>
            <a:ext cx="3867669" cy="2508423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672F31D-AC21-C979-3FCE-F24CFEF16EDC}"/>
              </a:ext>
            </a:extLst>
          </p:cNvPr>
          <p:cNvSpPr/>
          <p:nvPr/>
        </p:nvSpPr>
        <p:spPr>
          <a:xfrm>
            <a:off x="2067696" y="440724"/>
            <a:ext cx="3557752" cy="245075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8456E53-27EC-2EE7-482D-498EEE8A666F}"/>
              </a:ext>
            </a:extLst>
          </p:cNvPr>
          <p:cNvSpPr/>
          <p:nvPr/>
        </p:nvSpPr>
        <p:spPr>
          <a:xfrm>
            <a:off x="2307585" y="3503142"/>
            <a:ext cx="3788415" cy="245075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E35B7D-E084-4D12-E90D-EAE16A46670A}"/>
              </a:ext>
            </a:extLst>
          </p:cNvPr>
          <p:cNvSpPr txBox="1"/>
          <p:nvPr/>
        </p:nvSpPr>
        <p:spPr>
          <a:xfrm>
            <a:off x="6248399" y="4959864"/>
            <a:ext cx="151782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Subnetwork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A1ADF7-B63E-71C7-0B54-503A2342209C}"/>
              </a:ext>
            </a:extLst>
          </p:cNvPr>
          <p:cNvSpPr txBox="1"/>
          <p:nvPr/>
        </p:nvSpPr>
        <p:spPr>
          <a:xfrm>
            <a:off x="6128952" y="5280451"/>
            <a:ext cx="3867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subset of a network based on geographic extent</a:t>
            </a:r>
          </a:p>
        </p:txBody>
      </p:sp>
    </p:spTree>
    <p:extLst>
      <p:ext uri="{BB962C8B-B14F-4D97-AF65-F5344CB8AC3E}">
        <p14:creationId xmlns:p14="http://schemas.microsoft.com/office/powerpoint/2010/main" val="2354110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9A991B8A-2EC7-F1B1-1D9F-23DE4AC35F3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90648" y="23648"/>
            <a:ext cx="3557752" cy="3557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drawing of a human body&#10;&#10;Description automatically generated">
            <a:extLst>
              <a:ext uri="{FF2B5EF4-FFF2-40B4-BE49-F238E27FC236}">
                <a16:creationId xmlns:a16="http://schemas.microsoft.com/office/drawing/2014/main" id="{10DBACEE-5F66-BF82-745B-89D804D697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3" t="4395" r="4927" b="6520"/>
          <a:stretch/>
        </p:blipFill>
        <p:spPr>
          <a:xfrm rot="16200000">
            <a:off x="3311611" y="-976186"/>
            <a:ext cx="5634682" cy="8353172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1EC104E-1B85-5448-48A3-90E2FA4D1370}"/>
              </a:ext>
            </a:extLst>
          </p:cNvPr>
          <p:cNvSpPr/>
          <p:nvPr/>
        </p:nvSpPr>
        <p:spPr>
          <a:xfrm>
            <a:off x="1762896" y="135924"/>
            <a:ext cx="8971006" cy="5881817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9B31B-FD7B-73E6-F653-8F00DDC72919}"/>
              </a:ext>
            </a:extLst>
          </p:cNvPr>
          <p:cNvSpPr txBox="1"/>
          <p:nvPr/>
        </p:nvSpPr>
        <p:spPr>
          <a:xfrm>
            <a:off x="10733902" y="383058"/>
            <a:ext cx="1091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Network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E26AF97-0220-84C2-8851-B22579CB3350}"/>
              </a:ext>
            </a:extLst>
          </p:cNvPr>
          <p:cNvSpPr/>
          <p:nvPr/>
        </p:nvSpPr>
        <p:spPr>
          <a:xfrm>
            <a:off x="6553200" y="383058"/>
            <a:ext cx="3867669" cy="2508423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672F31D-AC21-C979-3FCE-F24CFEF16EDC}"/>
              </a:ext>
            </a:extLst>
          </p:cNvPr>
          <p:cNvSpPr/>
          <p:nvPr/>
        </p:nvSpPr>
        <p:spPr>
          <a:xfrm>
            <a:off x="2067696" y="440724"/>
            <a:ext cx="3557752" cy="245075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8456E53-27EC-2EE7-482D-498EEE8A666F}"/>
              </a:ext>
            </a:extLst>
          </p:cNvPr>
          <p:cNvSpPr/>
          <p:nvPr/>
        </p:nvSpPr>
        <p:spPr>
          <a:xfrm>
            <a:off x="2307585" y="3503142"/>
            <a:ext cx="3788415" cy="2450757"/>
          </a:xfrm>
          <a:prstGeom prst="round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E35B7D-E084-4D12-E90D-EAE16A46670A}"/>
              </a:ext>
            </a:extLst>
          </p:cNvPr>
          <p:cNvSpPr txBox="1"/>
          <p:nvPr/>
        </p:nvSpPr>
        <p:spPr>
          <a:xfrm>
            <a:off x="6128951" y="4964669"/>
            <a:ext cx="151782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Subnetwork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6197E4-0E2D-5E93-24D5-4FC71ADDB72B}"/>
              </a:ext>
            </a:extLst>
          </p:cNvPr>
          <p:cNvCxnSpPr>
            <a:cxnSpLocks/>
          </p:cNvCxnSpPr>
          <p:nvPr/>
        </p:nvCxnSpPr>
        <p:spPr>
          <a:xfrm>
            <a:off x="6553200" y="3429000"/>
            <a:ext cx="164344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EF571D6-13E4-6738-1912-74FC28B7E823}"/>
              </a:ext>
            </a:extLst>
          </p:cNvPr>
          <p:cNvCxnSpPr>
            <a:cxnSpLocks/>
          </p:cNvCxnSpPr>
          <p:nvPr/>
        </p:nvCxnSpPr>
        <p:spPr>
          <a:xfrm>
            <a:off x="6553200" y="3610233"/>
            <a:ext cx="164344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B1B5F63-62AD-C8E1-8602-08A56848627E}"/>
              </a:ext>
            </a:extLst>
          </p:cNvPr>
          <p:cNvCxnSpPr>
            <a:cxnSpLocks/>
          </p:cNvCxnSpPr>
          <p:nvPr/>
        </p:nvCxnSpPr>
        <p:spPr>
          <a:xfrm>
            <a:off x="6553200" y="3814118"/>
            <a:ext cx="164344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97F6B38-DEFE-BD91-9569-4FA5A450C082}"/>
              </a:ext>
            </a:extLst>
          </p:cNvPr>
          <p:cNvSpPr txBox="1"/>
          <p:nvPr/>
        </p:nvSpPr>
        <p:spPr>
          <a:xfrm>
            <a:off x="8196649" y="3287067"/>
            <a:ext cx="617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LP</a:t>
            </a:r>
          </a:p>
          <a:p>
            <a:r>
              <a:rPr lang="en-US" sz="1200" dirty="0"/>
              <a:t>MP</a:t>
            </a:r>
          </a:p>
          <a:p>
            <a:r>
              <a:rPr lang="en-US" sz="1200" dirty="0"/>
              <a:t>HP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2097783-B3DD-337F-E1D8-42C22E99613A}"/>
              </a:ext>
            </a:extLst>
          </p:cNvPr>
          <p:cNvSpPr txBox="1"/>
          <p:nvPr/>
        </p:nvSpPr>
        <p:spPr>
          <a:xfrm>
            <a:off x="8609569" y="3287066"/>
            <a:ext cx="1517822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Subordinate</a:t>
            </a:r>
          </a:p>
          <a:p>
            <a:r>
              <a:rPr lang="en-US" dirty="0"/>
              <a:t>network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E83E40-7E08-9B2D-7952-54C00869EF16}"/>
              </a:ext>
            </a:extLst>
          </p:cNvPr>
          <p:cNvSpPr txBox="1"/>
          <p:nvPr/>
        </p:nvSpPr>
        <p:spPr>
          <a:xfrm>
            <a:off x="6462050" y="3909367"/>
            <a:ext cx="4087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subset of a network based on an asset property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AB9D36-A21C-7D36-2EFA-537F74F9E72F}"/>
              </a:ext>
            </a:extLst>
          </p:cNvPr>
          <p:cNvSpPr txBox="1"/>
          <p:nvPr/>
        </p:nvSpPr>
        <p:spPr>
          <a:xfrm>
            <a:off x="6128952" y="5280451"/>
            <a:ext cx="3867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= subset of a network based on geographic extent</a:t>
            </a:r>
          </a:p>
        </p:txBody>
      </p:sp>
    </p:spTree>
    <p:extLst>
      <p:ext uri="{BB962C8B-B14F-4D97-AF65-F5344CB8AC3E}">
        <p14:creationId xmlns:p14="http://schemas.microsoft.com/office/powerpoint/2010/main" val="404988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6AFF6-EEF1-D3BA-E6A3-32D9808EF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D9A99-7B01-D96A-9935-B2308C61F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logical schema is intended to to act as a template for </a:t>
            </a:r>
            <a:r>
              <a:rPr lang="en-US" dirty="0" err="1"/>
              <a:t>muddi</a:t>
            </a:r>
            <a:r>
              <a:rPr lang="en-US" dirty="0"/>
              <a:t> compliance</a:t>
            </a:r>
          </a:p>
          <a:p>
            <a:r>
              <a:rPr lang="en-US" dirty="0"/>
              <a:t>It is expected that in any implementation with real data additional attribution would be added and tables extended </a:t>
            </a:r>
          </a:p>
          <a:p>
            <a:r>
              <a:rPr lang="en-US" dirty="0"/>
              <a:t>In our implementation we ingested NGN (gas) and UKPN </a:t>
            </a:r>
            <a:r>
              <a:rPr lang="en-US"/>
              <a:t>(electricity) </a:t>
            </a:r>
            <a:r>
              <a:rPr lang="en-US" dirty="0"/>
              <a:t>open datasets</a:t>
            </a:r>
          </a:p>
        </p:txBody>
      </p:sp>
    </p:spTree>
    <p:extLst>
      <p:ext uri="{BB962C8B-B14F-4D97-AF65-F5344CB8AC3E}">
        <p14:creationId xmlns:p14="http://schemas.microsoft.com/office/powerpoint/2010/main" val="3893589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072E1-9B91-DB28-6F4F-3894FAB0A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GB" sz="4000">
                <a:cs typeface="Calibri Light"/>
              </a:rPr>
              <a:t>Front-end</a:t>
            </a:r>
            <a:endParaRPr lang="en-GB" sz="4000"/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59FADB16-7223-0442-F426-4EE68D9AE8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060" r="18929" b="1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21C7DB-0B74-C439-965C-8AE932DBD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 sz="1800">
                <a:cs typeface="Calibri"/>
              </a:rPr>
              <a:t>Enhancing a demonstrator project to display 'MUDDI' data</a:t>
            </a:r>
          </a:p>
          <a:p>
            <a:r>
              <a:rPr lang="en-GB" sz="1800">
                <a:cs typeface="Calibri"/>
              </a:rPr>
              <a:t>Completes a sample end-to-end process: </a:t>
            </a:r>
          </a:p>
          <a:p>
            <a:pPr lvl="1"/>
            <a:r>
              <a:rPr lang="en-GB" sz="1800">
                <a:cs typeface="Calibri"/>
              </a:rPr>
              <a:t>Ingesting two independently-created non-standard data sources</a:t>
            </a:r>
          </a:p>
          <a:p>
            <a:pPr lvl="1"/>
            <a:r>
              <a:rPr lang="en-GB" sz="1800">
                <a:cs typeface="Calibri"/>
              </a:rPr>
              <a:t>Storing into MUDDI-compliant database</a:t>
            </a:r>
          </a:p>
          <a:p>
            <a:pPr lvl="1"/>
            <a:r>
              <a:rPr lang="en-GB" sz="1800">
                <a:cs typeface="Calibri"/>
              </a:rPr>
              <a:t>Displaying data via database view layers and a </a:t>
            </a:r>
            <a:r>
              <a:rPr lang="en-GB" sz="1800" err="1">
                <a:cs typeface="Calibri"/>
              </a:rPr>
              <a:t>pygeoapi</a:t>
            </a:r>
            <a:r>
              <a:rPr lang="en-GB" sz="1800">
                <a:cs typeface="Calibri"/>
              </a:rPr>
              <a:t> API</a:t>
            </a:r>
          </a:p>
          <a:p>
            <a:r>
              <a:rPr lang="en-GB" sz="2200">
                <a:cs typeface="Calibri"/>
              </a:rPr>
              <a:t>Lots of potential:</a:t>
            </a:r>
          </a:p>
          <a:p>
            <a:pPr lvl="1"/>
            <a:r>
              <a:rPr lang="en-GB" sz="1800">
                <a:cs typeface="Calibri"/>
              </a:rPr>
              <a:t>What features of a display tool could be tailored to MUDDI data?</a:t>
            </a:r>
          </a:p>
          <a:p>
            <a:pPr lvl="1"/>
            <a:endParaRPr lang="en-GB" sz="1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0013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176</Words>
  <Application>Microsoft Macintosh PowerPoint</Application>
  <PresentationFormat>Widescreen</PresentationFormat>
  <Paragraphs>30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Slack-Lato</vt:lpstr>
      <vt:lpstr>Office Theme</vt:lpstr>
      <vt:lpstr>Muddi Backend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Next Steps</vt:lpstr>
      <vt:lpstr>Front-end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Rebecca Aspin</dc:creator>
  <cp:lastModifiedBy>Rebecca Aspin</cp:lastModifiedBy>
  <cp:revision>1</cp:revision>
  <dcterms:created xsi:type="dcterms:W3CDTF">2023-11-01T13:57:37Z</dcterms:created>
  <dcterms:modified xsi:type="dcterms:W3CDTF">2023-11-01T14:53:12Z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dcc48dd-5a9b-44cb-83c5-6df51ed77cb7_Enabled">
    <vt:lpwstr>true</vt:lpwstr>
  </property>
  <property fmtid="{D5CDD505-2E9C-101B-9397-08002B2CF9AE}" pid="3" name="MSIP_Label_ddcc48dd-5a9b-44cb-83c5-6df51ed77cb7_SetDate">
    <vt:lpwstr>2023-11-01T14:12:53Z</vt:lpwstr>
  </property>
  <property fmtid="{D5CDD505-2E9C-101B-9397-08002B2CF9AE}" pid="4" name="MSIP_Label_ddcc48dd-5a9b-44cb-83c5-6df51ed77cb7_Method">
    <vt:lpwstr>Privileged</vt:lpwstr>
  </property>
  <property fmtid="{D5CDD505-2E9C-101B-9397-08002B2CF9AE}" pid="5" name="MSIP_Label_ddcc48dd-5a9b-44cb-83c5-6df51ed77cb7_Name">
    <vt:lpwstr>ddcc48dd-5a9b-44cb-83c5-6df51ed77cb7</vt:lpwstr>
  </property>
  <property fmtid="{D5CDD505-2E9C-101B-9397-08002B2CF9AE}" pid="6" name="MSIP_Label_ddcc48dd-5a9b-44cb-83c5-6df51ed77cb7_SiteId">
    <vt:lpwstr>7988742d-c543-4b9a-87a9-10a7b354d289</vt:lpwstr>
  </property>
  <property fmtid="{D5CDD505-2E9C-101B-9397-08002B2CF9AE}" pid="7" name="MSIP_Label_ddcc48dd-5a9b-44cb-83c5-6df51ed77cb7_ActionId">
    <vt:lpwstr>02c98f0a-4309-4983-a08f-9eaeb1691713</vt:lpwstr>
  </property>
  <property fmtid="{D5CDD505-2E9C-101B-9397-08002B2CF9AE}" pid="8" name="MSIP_Label_ddcc48dd-5a9b-44cb-83c5-6df51ed77cb7_ContentBits">
    <vt:lpwstr>0</vt:lpwstr>
  </property>
</Properties>
</file>

<file path=docProps/thumbnail.jpeg>
</file>